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63" r:id="rId2"/>
    <p:sldId id="264" r:id="rId3"/>
    <p:sldId id="256" r:id="rId4"/>
    <p:sldId id="257" r:id="rId5"/>
    <p:sldId id="259" r:id="rId6"/>
    <p:sldId id="260" r:id="rId7"/>
    <p:sldId id="261" r:id="rId8"/>
    <p:sldId id="262" r:id="rId9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3965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C1DD5F-78AA-EF6D-E315-86A5F660B9E1}"/>
              </a:ext>
            </a:extLst>
          </p:cNvPr>
          <p:cNvSpPr txBox="1"/>
          <p:nvPr/>
        </p:nvSpPr>
        <p:spPr>
          <a:xfrm>
            <a:off x="-178419" y="1342978"/>
            <a:ext cx="15857034" cy="543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1800" b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SYNOPSIS Presentation </a:t>
            </a: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1800" b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</a:t>
            </a: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2000" b="1" dirty="0">
                <a:solidFill>
                  <a:srgbClr val="1F497D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KIDFLEX</a:t>
            </a: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1000"/>
              </a:spcAft>
              <a:buNone/>
            </a:pPr>
            <a:r>
              <a:rPr lang="en-IN" sz="1800" b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dirty="0">
                <a:solidFill>
                  <a:srgbClr val="1F497D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Tarun Kumar     </a:t>
            </a:r>
            <a:r>
              <a:rPr lang="en-IN" sz="1800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Roll. 202410116100223</a:t>
            </a: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dirty="0">
                <a:solidFill>
                  <a:srgbClr val="1F497D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Tarun Kumar     Roll. 202410116100223</a:t>
            </a:r>
            <a:endParaRPr lang="en-IN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dirty="0">
                <a:solidFill>
                  <a:srgbClr val="1F497D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Tarun Kumar     Roll. 202410116100223</a:t>
            </a:r>
            <a:endParaRPr lang="en-IN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1800" b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Session:2025-2026 (III Semester)</a:t>
            </a:r>
            <a:endParaRPr lang="en-IN" sz="1800" dirty="0">
              <a:solidFill>
                <a:srgbClr val="1F497D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1800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1800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Under the supervision of </a:t>
            </a: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1800" b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Department Of Computer Applications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IN" sz="1800" b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KIET GROUP OF INSTITUTIONS, DELHI-NCR, GHAZIABAD-201206</a:t>
            </a:r>
          </a:p>
        </p:txBody>
      </p:sp>
      <p:pic>
        <p:nvPicPr>
          <p:cNvPr id="9" name="Picture 8" descr="A close-up of a logo&#10;&#10;AI-generated content may be incorrect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66" y="427512"/>
            <a:ext cx="3309483" cy="91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59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C11A66-0C8E-7522-F0AF-CF04B271DEA4}"/>
              </a:ext>
            </a:extLst>
          </p:cNvPr>
          <p:cNvSpPr txBox="1"/>
          <p:nvPr/>
        </p:nvSpPr>
        <p:spPr>
          <a:xfrm>
            <a:off x="680224" y="836979"/>
            <a:ext cx="1568976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Title Slide: 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title, team members, and presentation date.</a:t>
            </a:r>
          </a:p>
          <a:p>
            <a:pPr algn="just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Project Overview: 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Briefly introduce the project, its purpose, and the problem it solves.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Highlight the project's significance and potential impact.</a:t>
            </a:r>
          </a:p>
          <a:p>
            <a:pPr algn="just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Project Objectives: 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Clearly state the specific objectives of the project.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Explain what the project aims to achieve and how success will be measured.</a:t>
            </a:r>
          </a:p>
          <a:p>
            <a:pPr algn="just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Project Scope: 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 the boundaries of the project, outlining what is included and excluded.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Specify the key features, functionalities and modules</a:t>
            </a:r>
          </a:p>
          <a:p>
            <a:pPr algn="just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Methodology: 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Describe the chosen software development methodology (e.g., Agile, Waterfall).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Explain the tools and technologies used for this approach.</a:t>
            </a:r>
          </a:p>
          <a:p>
            <a:pPr algn="just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Timeline: 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 a visual representation of the project schedule, including major milestones and deadlines.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a Gantt chart or similar diagram to show the project's timeline.</a:t>
            </a:r>
          </a:p>
          <a:p>
            <a:pPr marL="0" lvl="1" algn="just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Project Outcome: Highlight the final result of the project, such as: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Paper Publication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Web/Mobile Application Development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Patent Filing/Grant</a:t>
            </a:r>
          </a:p>
        </p:txBody>
      </p:sp>
    </p:spTree>
    <p:extLst>
      <p:ext uri="{BB962C8B-B14F-4D97-AF65-F5344CB8AC3E}">
        <p14:creationId xmlns:p14="http://schemas.microsoft.com/office/powerpoint/2010/main" val="2722087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9790B74-FCE3-0049-370A-789BE9823A30}"/>
              </a:ext>
            </a:extLst>
          </p:cNvPr>
          <p:cNvGrpSpPr/>
          <p:nvPr/>
        </p:nvGrpSpPr>
        <p:grpSpPr>
          <a:xfrm>
            <a:off x="591026" y="1167765"/>
            <a:ext cx="7961948" cy="6326624"/>
            <a:chOff x="591026" y="1167765"/>
            <a:chExt cx="7961948" cy="6326624"/>
          </a:xfrm>
        </p:grpSpPr>
        <p:sp>
          <p:nvSpPr>
            <p:cNvPr id="4" name="Text 1"/>
            <p:cNvSpPr/>
            <p:nvPr/>
          </p:nvSpPr>
          <p:spPr>
            <a:xfrm>
              <a:off x="591026" y="1167765"/>
              <a:ext cx="5921097" cy="52768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4150"/>
                </a:lnSpc>
                <a:buNone/>
              </a:pPr>
              <a:r>
                <a:rPr lang="en-US" sz="3300" b="1" dirty="0">
                  <a:solidFill>
                    <a:srgbClr val="000000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Project Introduction- KidFlex</a:t>
              </a:r>
              <a:endParaRPr lang="en-US" sz="3300" dirty="0"/>
            </a:p>
          </p:txBody>
        </p:sp>
        <p:sp>
          <p:nvSpPr>
            <p:cNvPr id="5" name="Text 2"/>
            <p:cNvSpPr/>
            <p:nvPr/>
          </p:nvSpPr>
          <p:spPr>
            <a:xfrm>
              <a:off x="591026" y="1948696"/>
              <a:ext cx="7961948" cy="54006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100"/>
                </a:lnSpc>
                <a:buNone/>
              </a:pPr>
              <a:r>
                <a:rPr lang="en-US" sz="24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KidFlex is a </a:t>
              </a:r>
              <a:r>
                <a:rPr lang="en-US" sz="2400" b="1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safe social media and learning </a:t>
              </a:r>
              <a:r>
                <a:rPr lang="en-US" sz="24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platform for kids under 16. It gives children a space to </a:t>
              </a:r>
              <a:r>
                <a:rPr lang="en-US" sz="2400" b="1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explore, learn, play, and share</a:t>
              </a:r>
              <a:r>
                <a:rPr lang="en-US" sz="24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their creativity through , </a:t>
              </a:r>
              <a:r>
                <a:rPr lang="en-US" sz="2400" b="1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Art, Games, Stories and Cognitive activities.</a:t>
              </a:r>
              <a:endParaRPr lang="en-US" sz="2400" b="1" dirty="0"/>
            </a:p>
          </p:txBody>
        </p:sp>
        <p:sp>
          <p:nvSpPr>
            <p:cNvPr id="6" name="Text 3"/>
            <p:cNvSpPr/>
            <p:nvPr/>
          </p:nvSpPr>
          <p:spPr>
            <a:xfrm>
              <a:off x="591026" y="2742009"/>
              <a:ext cx="4221837" cy="52768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4150"/>
                </a:lnSpc>
                <a:buNone/>
              </a:pPr>
              <a:endParaRPr lang="en-US" sz="3300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591026" y="3522940"/>
              <a:ext cx="4348282" cy="42219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300"/>
                </a:lnSpc>
                <a:buNone/>
              </a:pPr>
              <a:r>
                <a:rPr lang="en-US" sz="3200" b="1" dirty="0">
                  <a:solidFill>
                    <a:srgbClr val="000000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Purpose &amp; Problem Solved</a:t>
              </a:r>
              <a:endParaRPr lang="en-US" sz="3200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591026" y="4198382"/>
              <a:ext cx="7961948" cy="54006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100"/>
                </a:lnSpc>
                <a:buNone/>
              </a:pPr>
              <a:r>
                <a:rPr lang="en-US" sz="24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Most social media is </a:t>
              </a:r>
              <a:r>
                <a:rPr lang="en-US" sz="2400" b="1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unsafe for children</a:t>
              </a:r>
              <a:r>
                <a:rPr lang="en-US" sz="24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. KidFlex solves this by creating a </a:t>
              </a:r>
              <a:r>
                <a:rPr lang="en-US" sz="2400" b="1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secure, parent-friendly platform </a:t>
              </a:r>
              <a:r>
                <a:rPr lang="en-US" sz="24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where they can express themselves, </a:t>
              </a:r>
              <a:r>
                <a:rPr lang="en-US" sz="2400" b="1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learn, and connect with friends.</a:t>
              </a:r>
              <a:endParaRPr lang="en-US" sz="2400" dirty="0"/>
            </a:p>
          </p:txBody>
        </p:sp>
        <p:sp>
          <p:nvSpPr>
            <p:cNvPr id="9" name="Text 6"/>
            <p:cNvSpPr/>
            <p:nvPr/>
          </p:nvSpPr>
          <p:spPr>
            <a:xfrm>
              <a:off x="591026" y="4991695"/>
              <a:ext cx="2533055" cy="31670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endParaRPr lang="en-US" sz="1950" dirty="0"/>
            </a:p>
          </p:txBody>
        </p:sp>
        <p:sp>
          <p:nvSpPr>
            <p:cNvPr id="10" name="Text 7"/>
            <p:cNvSpPr/>
            <p:nvPr/>
          </p:nvSpPr>
          <p:spPr>
            <a:xfrm>
              <a:off x="591026" y="5561648"/>
              <a:ext cx="3588663" cy="42219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300"/>
                </a:lnSpc>
                <a:buNone/>
              </a:pPr>
              <a:r>
                <a:rPr lang="en-US" sz="3200" b="1" dirty="0">
                  <a:solidFill>
                    <a:srgbClr val="000000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Significance &amp; Impact</a:t>
              </a:r>
              <a:endParaRPr lang="en-US" sz="3200" dirty="0"/>
            </a:p>
          </p:txBody>
        </p:sp>
        <p:sp>
          <p:nvSpPr>
            <p:cNvPr id="11" name="Text 8"/>
            <p:cNvSpPr/>
            <p:nvPr/>
          </p:nvSpPr>
          <p:spPr>
            <a:xfrm>
              <a:off x="591026" y="6237089"/>
              <a:ext cx="7961948" cy="27003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100"/>
                </a:lnSpc>
                <a:buSzPct val="100000"/>
                <a:buChar char="•"/>
              </a:pPr>
              <a:r>
                <a:rPr lang="en-US" sz="2400" b="1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Encourages creativity and learning</a:t>
              </a:r>
              <a:r>
                <a:rPr lang="en-US" sz="24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in a fun way.</a:t>
              </a:r>
              <a:endParaRPr lang="en-US" sz="2400" dirty="0"/>
            </a:p>
          </p:txBody>
        </p:sp>
        <p:sp>
          <p:nvSpPr>
            <p:cNvPr id="12" name="Text 9"/>
            <p:cNvSpPr/>
            <p:nvPr/>
          </p:nvSpPr>
          <p:spPr>
            <a:xfrm>
              <a:off x="591026" y="6566178"/>
              <a:ext cx="7961948" cy="27003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100"/>
                </a:lnSpc>
                <a:buSzPct val="100000"/>
                <a:buChar char="•"/>
              </a:pPr>
              <a:r>
                <a:rPr lang="en-US" sz="24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Helps kids </a:t>
              </a:r>
              <a:r>
                <a:rPr lang="en-US" sz="2400" b="1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make friends</a:t>
              </a:r>
              <a:r>
                <a:rPr lang="en-US" sz="24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with similar interests</a:t>
              </a:r>
              <a:r>
                <a:rPr lang="en-US" sz="20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.</a:t>
              </a:r>
              <a:endParaRPr lang="en-US" sz="2000" dirty="0"/>
            </a:p>
          </p:txBody>
        </p:sp>
        <p:sp>
          <p:nvSpPr>
            <p:cNvPr id="13" name="Text 10"/>
            <p:cNvSpPr/>
            <p:nvPr/>
          </p:nvSpPr>
          <p:spPr>
            <a:xfrm>
              <a:off x="591026" y="6895267"/>
              <a:ext cx="7961948" cy="27003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100"/>
                </a:lnSpc>
                <a:buSzPct val="100000"/>
                <a:buChar char="•"/>
              </a:pPr>
              <a:r>
                <a:rPr lang="en-US" sz="24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Builds digital confidence in a safe online world.</a:t>
              </a:r>
              <a:endParaRPr lang="en-US" sz="2400" dirty="0"/>
            </a:p>
          </p:txBody>
        </p:sp>
        <p:sp>
          <p:nvSpPr>
            <p:cNvPr id="14" name="Text 11"/>
            <p:cNvSpPr/>
            <p:nvPr/>
          </p:nvSpPr>
          <p:spPr>
            <a:xfrm>
              <a:off x="591026" y="7224355"/>
              <a:ext cx="7961948" cy="27003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100"/>
                </a:lnSpc>
                <a:buSzPct val="100000"/>
                <a:buChar char="•"/>
              </a:pPr>
              <a:r>
                <a:rPr lang="en-US" sz="24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Gives parents peace of mind about </a:t>
              </a:r>
              <a:r>
                <a:rPr lang="en-US" sz="2400" b="1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online safety.</a:t>
              </a:r>
              <a:endParaRPr lang="en-US" sz="2400" b="1" dirty="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4238" y="458510"/>
            <a:ext cx="2050852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02.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574238" y="878919"/>
            <a:ext cx="4101822" cy="512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u="sng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Objectives:</a:t>
            </a:r>
            <a:endParaRPr lang="en-US" sz="3200" u="sng" dirty="0"/>
          </a:p>
        </p:txBody>
      </p:sp>
      <p:sp>
        <p:nvSpPr>
          <p:cNvPr id="4" name="Shape 2"/>
          <p:cNvSpPr/>
          <p:nvPr/>
        </p:nvSpPr>
        <p:spPr>
          <a:xfrm>
            <a:off x="820341" y="2293977"/>
            <a:ext cx="4138374" cy="164068"/>
          </a:xfrm>
          <a:prstGeom prst="roundRect">
            <a:avLst>
              <a:gd name="adj" fmla="val 4200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574238" y="2129909"/>
            <a:ext cx="492204" cy="492204"/>
          </a:xfrm>
          <a:prstGeom prst="roundRect">
            <a:avLst>
              <a:gd name="adj" fmla="val 9288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30" y="2222302"/>
            <a:ext cx="246102" cy="30753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38307" y="2786182"/>
            <a:ext cx="2050852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Safe Community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38307" y="3140869"/>
            <a:ext cx="4056459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safe online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community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kids under 16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5369004" y="2047875"/>
            <a:ext cx="4138374" cy="164068"/>
          </a:xfrm>
          <a:prstGeom prst="roundRect">
            <a:avLst>
              <a:gd name="adj" fmla="val 4200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5122902" y="1883807"/>
            <a:ext cx="492204" cy="492204"/>
          </a:xfrm>
          <a:prstGeom prst="roundRect">
            <a:avLst>
              <a:gd name="adj" fmla="val 9288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894" y="1976199"/>
            <a:ext cx="246102" cy="30753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286970" y="2540079"/>
            <a:ext cx="2050852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Content</a:t>
            </a: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Sharing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5286970" y="2894767"/>
            <a:ext cx="4056459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Kids can easily share drawings, stories, and ideas.</a:t>
            </a:r>
            <a:endParaRPr lang="en-US" dirty="0"/>
          </a:p>
        </p:txBody>
      </p:sp>
      <p:sp>
        <p:nvSpPr>
          <p:cNvPr id="14" name="Shape 10"/>
          <p:cNvSpPr/>
          <p:nvPr/>
        </p:nvSpPr>
        <p:spPr>
          <a:xfrm>
            <a:off x="9917668" y="1801773"/>
            <a:ext cx="4138374" cy="164068"/>
          </a:xfrm>
          <a:prstGeom prst="roundRect">
            <a:avLst>
              <a:gd name="adj" fmla="val 4200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Shape 11"/>
          <p:cNvSpPr/>
          <p:nvPr/>
        </p:nvSpPr>
        <p:spPr>
          <a:xfrm>
            <a:off x="9671566" y="1637705"/>
            <a:ext cx="492204" cy="492204"/>
          </a:xfrm>
          <a:prstGeom prst="roundRect">
            <a:avLst>
              <a:gd name="adj" fmla="val 9288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4558" y="1730097"/>
            <a:ext cx="246102" cy="307538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35634" y="2293977"/>
            <a:ext cx="2050852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Learning</a:t>
            </a: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Games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9835634" y="2648664"/>
            <a:ext cx="4056459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 learning games and challenges.</a:t>
            </a:r>
            <a:endParaRPr lang="en-US" dirty="0"/>
          </a:p>
        </p:txBody>
      </p:sp>
      <p:sp>
        <p:nvSpPr>
          <p:cNvPr id="19" name="Shape 14"/>
          <p:cNvSpPr/>
          <p:nvPr/>
        </p:nvSpPr>
        <p:spPr>
          <a:xfrm>
            <a:off x="820341" y="4387691"/>
            <a:ext cx="4138374" cy="164068"/>
          </a:xfrm>
          <a:prstGeom prst="roundRect">
            <a:avLst>
              <a:gd name="adj" fmla="val 4200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0" name="Shape 15"/>
          <p:cNvSpPr/>
          <p:nvPr/>
        </p:nvSpPr>
        <p:spPr>
          <a:xfrm>
            <a:off x="574238" y="4223623"/>
            <a:ext cx="492204" cy="492204"/>
          </a:xfrm>
          <a:prstGeom prst="roundRect">
            <a:avLst>
              <a:gd name="adj" fmla="val 9288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230" y="4316016"/>
            <a:ext cx="246102" cy="307538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38307" y="4879896"/>
            <a:ext cx="2050852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Parental </a:t>
            </a: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Controls</a:t>
            </a:r>
            <a:endParaRPr lang="en-US" sz="2000" dirty="0"/>
          </a:p>
        </p:txBody>
      </p:sp>
      <p:sp>
        <p:nvSpPr>
          <p:cNvPr id="23" name="Text 17"/>
          <p:cNvSpPr/>
          <p:nvPr/>
        </p:nvSpPr>
        <p:spPr>
          <a:xfrm>
            <a:off x="738307" y="5234583"/>
            <a:ext cx="4056459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Parents get controls and clear reports.</a:t>
            </a:r>
            <a:endParaRPr lang="en-US" sz="1250" dirty="0"/>
          </a:p>
        </p:txBody>
      </p:sp>
      <p:sp>
        <p:nvSpPr>
          <p:cNvPr id="24" name="Shape 18"/>
          <p:cNvSpPr/>
          <p:nvPr/>
        </p:nvSpPr>
        <p:spPr>
          <a:xfrm>
            <a:off x="5369004" y="4141589"/>
            <a:ext cx="4138374" cy="164068"/>
          </a:xfrm>
          <a:prstGeom prst="roundRect">
            <a:avLst>
              <a:gd name="adj" fmla="val 4200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5" name="Shape 19"/>
          <p:cNvSpPr/>
          <p:nvPr/>
        </p:nvSpPr>
        <p:spPr>
          <a:xfrm>
            <a:off x="5122902" y="3977521"/>
            <a:ext cx="492204" cy="492204"/>
          </a:xfrm>
          <a:prstGeom prst="roundRect">
            <a:avLst>
              <a:gd name="adj" fmla="val 9288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5894" y="4069913"/>
            <a:ext cx="246102" cy="307538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5286970" y="4633793"/>
            <a:ext cx="2050852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Digital</a:t>
            </a: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Skills</a:t>
            </a:r>
            <a:endParaRPr lang="en-US" sz="1600" dirty="0"/>
          </a:p>
        </p:txBody>
      </p:sp>
      <p:sp>
        <p:nvSpPr>
          <p:cNvPr id="28" name="Text 21"/>
          <p:cNvSpPr/>
          <p:nvPr/>
        </p:nvSpPr>
        <p:spPr>
          <a:xfrm>
            <a:off x="5286970" y="4988481"/>
            <a:ext cx="4056459" cy="524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Kids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learn digital skills and responsibility through sharing and rewards.</a:t>
            </a:r>
            <a:endParaRPr lang="en-US" sz="1250" dirty="0"/>
          </a:p>
        </p:txBody>
      </p:sp>
      <p:sp>
        <p:nvSpPr>
          <p:cNvPr id="29" name="Shape 22"/>
          <p:cNvSpPr/>
          <p:nvPr/>
        </p:nvSpPr>
        <p:spPr>
          <a:xfrm>
            <a:off x="9917668" y="3895487"/>
            <a:ext cx="4138374" cy="164068"/>
          </a:xfrm>
          <a:prstGeom prst="roundRect">
            <a:avLst>
              <a:gd name="adj" fmla="val 4200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0" name="Shape 23"/>
          <p:cNvSpPr/>
          <p:nvPr/>
        </p:nvSpPr>
        <p:spPr>
          <a:xfrm>
            <a:off x="9671566" y="3731419"/>
            <a:ext cx="492204" cy="492204"/>
          </a:xfrm>
          <a:prstGeom prst="roundRect">
            <a:avLst>
              <a:gd name="adj" fmla="val 9288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3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4558" y="3823811"/>
            <a:ext cx="246102" cy="307538"/>
          </a:xfrm>
          <a:prstGeom prst="rect">
            <a:avLst/>
          </a:prstGeom>
        </p:spPr>
      </p:pic>
      <p:sp>
        <p:nvSpPr>
          <p:cNvPr id="32" name="Text 24"/>
          <p:cNvSpPr/>
          <p:nvPr/>
        </p:nvSpPr>
        <p:spPr>
          <a:xfrm>
            <a:off x="9835634" y="4387691"/>
            <a:ext cx="2050852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Friend</a:t>
            </a: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Finding</a:t>
            </a:r>
            <a:endParaRPr lang="en-US" sz="1600" dirty="0"/>
          </a:p>
        </p:txBody>
      </p:sp>
      <p:sp>
        <p:nvSpPr>
          <p:cNvPr id="33" name="Text 25"/>
          <p:cNvSpPr/>
          <p:nvPr/>
        </p:nvSpPr>
        <p:spPr>
          <a:xfrm>
            <a:off x="9835634" y="4742378"/>
            <a:ext cx="4056459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Kids safely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find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friends with similar interests.</a:t>
            </a:r>
            <a:endParaRPr lang="en-US" sz="1250" dirty="0"/>
          </a:p>
        </p:txBody>
      </p:sp>
      <p:sp>
        <p:nvSpPr>
          <p:cNvPr id="34" name="Shape 26"/>
          <p:cNvSpPr/>
          <p:nvPr/>
        </p:nvSpPr>
        <p:spPr>
          <a:xfrm>
            <a:off x="820341" y="6497717"/>
            <a:ext cx="4138374" cy="164068"/>
          </a:xfrm>
          <a:prstGeom prst="roundRect">
            <a:avLst>
              <a:gd name="adj" fmla="val 4200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5" name="Shape 27"/>
          <p:cNvSpPr/>
          <p:nvPr/>
        </p:nvSpPr>
        <p:spPr>
          <a:xfrm>
            <a:off x="574238" y="6333649"/>
            <a:ext cx="492204" cy="492204"/>
          </a:xfrm>
          <a:prstGeom prst="roundRect">
            <a:avLst>
              <a:gd name="adj" fmla="val 9288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36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7230" y="6426041"/>
            <a:ext cx="246102" cy="307538"/>
          </a:xfrm>
          <a:prstGeom prst="rect">
            <a:avLst/>
          </a:prstGeom>
        </p:spPr>
      </p:pic>
      <p:sp>
        <p:nvSpPr>
          <p:cNvPr id="37" name="Text 28"/>
          <p:cNvSpPr/>
          <p:nvPr/>
        </p:nvSpPr>
        <p:spPr>
          <a:xfrm>
            <a:off x="738307" y="6989921"/>
            <a:ext cx="2050852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Privacy &amp; </a:t>
            </a: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Security</a:t>
            </a:r>
            <a:endParaRPr lang="en-US" sz="2000" dirty="0"/>
          </a:p>
        </p:txBody>
      </p:sp>
      <p:sp>
        <p:nvSpPr>
          <p:cNvPr id="38" name="Text 29"/>
          <p:cNvSpPr/>
          <p:nvPr/>
        </p:nvSpPr>
        <p:spPr>
          <a:xfrm>
            <a:off x="738307" y="7344608"/>
            <a:ext cx="4056459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Always keep privacy and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secure.</a:t>
            </a:r>
            <a:endParaRPr lang="en-US" sz="1250" dirty="0"/>
          </a:p>
        </p:txBody>
      </p:sp>
      <p:pic>
        <p:nvPicPr>
          <p:cNvPr id="42" name="Picture 41" descr="A blue and orange logo&#10;&#10;AI-generated content may be incorrect.">
            <a:extLst>
              <a:ext uri="{FF2B5EF4-FFF2-40B4-BE49-F238E27FC236}">
                <a16:creationId xmlns:a16="http://schemas.microsoft.com/office/drawing/2014/main" id="{85CF71C3-1177-995C-C64A-B2DCFC8AB9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23332" y="7147257"/>
            <a:ext cx="2223355" cy="10024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9800987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493276"/>
            <a:ext cx="14630400" cy="9800987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396835" y="31182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03</a:t>
            </a:r>
            <a:r>
              <a:rPr lang="en-US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.</a:t>
            </a: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396835" y="602337"/>
            <a:ext cx="40994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u="sng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How We Will Measure Succes</a:t>
            </a:r>
            <a:endParaRPr lang="en-US" sz="3200" u="sng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35" y="1126688"/>
            <a:ext cx="283488" cy="2834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96835" y="155186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Safety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396835" y="1797010"/>
            <a:ext cx="684752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Very few safety incidents; all content is moderated.</a:t>
            </a:r>
            <a:endParaRPr lang="en-US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6042" y="1126688"/>
            <a:ext cx="283488" cy="28348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386042" y="155186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Engagement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7386042" y="1797010"/>
            <a:ext cx="684752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number of active users; kids spend time learning each week.</a:t>
            </a:r>
            <a:endParaRPr lang="en-US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835" y="2205276"/>
            <a:ext cx="283488" cy="28348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396835" y="263044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Creativity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396835" y="2875597"/>
            <a:ext cx="684752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Many new posts daily; active kid marketplace for creations.</a:t>
            </a:r>
            <a:endParaRPr lang="en-US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6042" y="2205276"/>
            <a:ext cx="283488" cy="28348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386042" y="263044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Learning &amp; Tasks</a:t>
            </a:r>
            <a:endParaRPr lang="en-US" sz="2000" dirty="0"/>
          </a:p>
        </p:txBody>
      </p:sp>
      <p:sp>
        <p:nvSpPr>
          <p:cNvPr id="17" name="Text 10"/>
          <p:cNvSpPr/>
          <p:nvPr/>
        </p:nvSpPr>
        <p:spPr>
          <a:xfrm>
            <a:off x="7386042" y="2875597"/>
            <a:ext cx="684752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Strong task completion rate; kids earn badges regularly.</a:t>
            </a:r>
            <a:endParaRPr lang="en-US" dirty="0"/>
          </a:p>
        </p:txBody>
      </p:sp>
      <p:sp>
        <p:nvSpPr>
          <p:cNvPr id="18" name="Text 11"/>
          <p:cNvSpPr/>
          <p:nvPr/>
        </p:nvSpPr>
        <p:spPr>
          <a:xfrm>
            <a:off x="407304" y="315045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endParaRPr lang="en-US" sz="2400" b="1" dirty="0">
              <a:solidFill>
                <a:srgbClr val="000000"/>
              </a:solidFill>
              <a:latin typeface="Inter Bold" pitchFamily="34" charset="0"/>
              <a:ea typeface="Inter Bold" pitchFamily="34" charset="-122"/>
              <a:cs typeface="Inter Bold" pitchFamily="34" charset="-120"/>
            </a:endParaRPr>
          </a:p>
          <a:p>
            <a:pPr marL="0" indent="0" algn="l">
              <a:lnSpc>
                <a:spcPts val="13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04.</a:t>
            </a:r>
            <a:endParaRPr lang="en-US" sz="2400" dirty="0"/>
          </a:p>
        </p:txBody>
      </p:sp>
      <p:sp>
        <p:nvSpPr>
          <p:cNvPr id="19" name="Text 12"/>
          <p:cNvSpPr/>
          <p:nvPr/>
        </p:nvSpPr>
        <p:spPr>
          <a:xfrm>
            <a:off x="396835" y="35742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u="sng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Scope</a:t>
            </a:r>
            <a:endParaRPr lang="en-US" sz="3200" u="sng" dirty="0"/>
          </a:p>
        </p:txBody>
      </p:sp>
      <p:sp>
        <p:nvSpPr>
          <p:cNvPr id="20" name="Shape 13"/>
          <p:cNvSpPr/>
          <p:nvPr/>
        </p:nvSpPr>
        <p:spPr>
          <a:xfrm>
            <a:off x="396835" y="4098608"/>
            <a:ext cx="6861691" cy="1687235"/>
          </a:xfrm>
          <a:prstGeom prst="roundRect">
            <a:avLst>
              <a:gd name="adj" fmla="val 2823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Shape 14"/>
          <p:cNvSpPr/>
          <p:nvPr/>
        </p:nvSpPr>
        <p:spPr>
          <a:xfrm>
            <a:off x="412075" y="4113847"/>
            <a:ext cx="6831211" cy="340162"/>
          </a:xfrm>
          <a:prstGeom prst="roundRect">
            <a:avLst>
              <a:gd name="adj" fmla="val 8627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 15"/>
          <p:cNvSpPr/>
          <p:nvPr/>
        </p:nvSpPr>
        <p:spPr>
          <a:xfrm>
            <a:off x="3742611" y="4173736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300" dirty="0"/>
          </a:p>
        </p:txBody>
      </p:sp>
      <p:sp>
        <p:nvSpPr>
          <p:cNvPr id="23" name="Text 16"/>
          <p:cNvSpPr/>
          <p:nvPr/>
        </p:nvSpPr>
        <p:spPr>
          <a:xfrm>
            <a:off x="525423" y="456735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Features</a:t>
            </a:r>
            <a:endParaRPr lang="en-US" sz="2000" dirty="0"/>
          </a:p>
        </p:txBody>
      </p:sp>
      <p:sp>
        <p:nvSpPr>
          <p:cNvPr id="24" name="Text 17"/>
          <p:cNvSpPr/>
          <p:nvPr/>
        </p:nvSpPr>
        <p:spPr>
          <a:xfrm>
            <a:off x="525423" y="4812506"/>
            <a:ext cx="6604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Safe social media features for kids under 16.</a:t>
            </a:r>
            <a:endParaRPr lang="en-US" dirty="0"/>
          </a:p>
        </p:txBody>
      </p:sp>
      <p:sp>
        <p:nvSpPr>
          <p:cNvPr id="25" name="Text 18"/>
          <p:cNvSpPr/>
          <p:nvPr/>
        </p:nvSpPr>
        <p:spPr>
          <a:xfrm>
            <a:off x="525423" y="5033605"/>
            <a:ext cx="6604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Content sharing (drawings, stories, photos, videos).</a:t>
            </a:r>
            <a:endParaRPr lang="en-US" dirty="0"/>
          </a:p>
        </p:txBody>
      </p:sp>
      <p:sp>
        <p:nvSpPr>
          <p:cNvPr id="26" name="Text 19"/>
          <p:cNvSpPr/>
          <p:nvPr/>
        </p:nvSpPr>
        <p:spPr>
          <a:xfrm>
            <a:off x="525423" y="5254704"/>
            <a:ext cx="6604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 learning activities, games, and challenges.</a:t>
            </a:r>
            <a:endParaRPr lang="en-US" dirty="0"/>
          </a:p>
        </p:txBody>
      </p:sp>
      <p:sp>
        <p:nvSpPr>
          <p:cNvPr id="27" name="Text 20"/>
          <p:cNvSpPr/>
          <p:nvPr/>
        </p:nvSpPr>
        <p:spPr>
          <a:xfrm>
            <a:off x="525423" y="5475803"/>
            <a:ext cx="6604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Kid-friendly marketplace to sell creations &amp; earn rewards.</a:t>
            </a:r>
            <a:endParaRPr lang="en-US" dirty="0"/>
          </a:p>
        </p:txBody>
      </p:sp>
      <p:sp>
        <p:nvSpPr>
          <p:cNvPr id="28" name="Shape 21"/>
          <p:cNvSpPr/>
          <p:nvPr/>
        </p:nvSpPr>
        <p:spPr>
          <a:xfrm>
            <a:off x="7371874" y="4098608"/>
            <a:ext cx="6861691" cy="1687235"/>
          </a:xfrm>
          <a:prstGeom prst="roundRect">
            <a:avLst>
              <a:gd name="adj" fmla="val 2823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9" name="Shape 22"/>
          <p:cNvSpPr/>
          <p:nvPr/>
        </p:nvSpPr>
        <p:spPr>
          <a:xfrm>
            <a:off x="7387114" y="4113847"/>
            <a:ext cx="6831211" cy="340162"/>
          </a:xfrm>
          <a:prstGeom prst="roundRect">
            <a:avLst>
              <a:gd name="adj" fmla="val 8627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0" name="Text 23"/>
          <p:cNvSpPr/>
          <p:nvPr/>
        </p:nvSpPr>
        <p:spPr>
          <a:xfrm>
            <a:off x="10717649" y="4173736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300" dirty="0"/>
          </a:p>
        </p:txBody>
      </p:sp>
      <p:sp>
        <p:nvSpPr>
          <p:cNvPr id="31" name="Text 24"/>
          <p:cNvSpPr/>
          <p:nvPr/>
        </p:nvSpPr>
        <p:spPr>
          <a:xfrm>
            <a:off x="7500461" y="456735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Supporting Systems</a:t>
            </a:r>
            <a:endParaRPr lang="en-US" sz="2000" dirty="0"/>
          </a:p>
        </p:txBody>
      </p:sp>
      <p:sp>
        <p:nvSpPr>
          <p:cNvPr id="32" name="Text 25"/>
          <p:cNvSpPr/>
          <p:nvPr/>
        </p:nvSpPr>
        <p:spPr>
          <a:xfrm>
            <a:off x="7500461" y="4812506"/>
            <a:ext cx="6604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Parent dashboard with controls &amp; safety monitoring.</a:t>
            </a:r>
            <a:endParaRPr lang="en-US" dirty="0"/>
          </a:p>
        </p:txBody>
      </p:sp>
      <p:sp>
        <p:nvSpPr>
          <p:cNvPr id="33" name="Text 26"/>
          <p:cNvSpPr/>
          <p:nvPr/>
        </p:nvSpPr>
        <p:spPr>
          <a:xfrm>
            <a:off x="7500461" y="5033605"/>
            <a:ext cx="6604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Privacy, data protection, and secure login system.</a:t>
            </a:r>
            <a:endParaRPr lang="en-US" dirty="0"/>
          </a:p>
        </p:txBody>
      </p:sp>
      <p:sp>
        <p:nvSpPr>
          <p:cNvPr id="34" name="Text 27"/>
          <p:cNvSpPr/>
          <p:nvPr/>
        </p:nvSpPr>
        <p:spPr>
          <a:xfrm>
            <a:off x="7500461" y="5254704"/>
            <a:ext cx="6604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Friendship &amp; community features (chat, groups, interests).</a:t>
            </a:r>
            <a:endParaRPr lang="en-US" dirty="0"/>
          </a:p>
        </p:txBody>
      </p:sp>
      <p:sp>
        <p:nvSpPr>
          <p:cNvPr id="35" name="Text 28"/>
          <p:cNvSpPr/>
          <p:nvPr/>
        </p:nvSpPr>
        <p:spPr>
          <a:xfrm>
            <a:off x="396835" y="5955863"/>
            <a:ext cx="33261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Features &amp; Modules</a:t>
            </a:r>
            <a:endParaRPr lang="en-US" sz="2200" dirty="0"/>
          </a:p>
        </p:txBody>
      </p:sp>
      <p:pic>
        <p:nvPicPr>
          <p:cNvPr id="3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807" y="6406938"/>
            <a:ext cx="283488" cy="283488"/>
          </a:xfrm>
          <a:prstGeom prst="rect">
            <a:avLst/>
          </a:prstGeom>
        </p:spPr>
      </p:pic>
      <p:sp>
        <p:nvSpPr>
          <p:cNvPr id="37" name="Text 29"/>
          <p:cNvSpPr/>
          <p:nvPr/>
        </p:nvSpPr>
        <p:spPr>
          <a:xfrm>
            <a:off x="416104" y="672501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Creativity Hub</a:t>
            </a:r>
            <a:endParaRPr lang="en-US" sz="2000" dirty="0"/>
          </a:p>
        </p:txBody>
      </p:sp>
      <p:sp>
        <p:nvSpPr>
          <p:cNvPr id="38" name="Text 30"/>
          <p:cNvSpPr/>
          <p:nvPr/>
        </p:nvSpPr>
        <p:spPr>
          <a:xfrm>
            <a:off x="396835" y="6902180"/>
            <a:ext cx="684752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Share drawings, stories, and projects.</a:t>
            </a:r>
            <a:endParaRPr lang="en-US" dirty="0"/>
          </a:p>
        </p:txBody>
      </p:sp>
      <p:pic>
        <p:nvPicPr>
          <p:cNvPr id="3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6042" y="6306703"/>
            <a:ext cx="283488" cy="283488"/>
          </a:xfrm>
          <a:prstGeom prst="rect">
            <a:avLst/>
          </a:prstGeom>
        </p:spPr>
      </p:pic>
      <p:sp>
        <p:nvSpPr>
          <p:cNvPr id="40" name="Text 31"/>
          <p:cNvSpPr/>
          <p:nvPr/>
        </p:nvSpPr>
        <p:spPr>
          <a:xfrm>
            <a:off x="7371874" y="666107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Learning Zone</a:t>
            </a:r>
            <a:endParaRPr lang="en-US" sz="2000" dirty="0"/>
          </a:p>
        </p:txBody>
      </p:sp>
      <p:sp>
        <p:nvSpPr>
          <p:cNvPr id="41" name="Text 32"/>
          <p:cNvSpPr/>
          <p:nvPr/>
        </p:nvSpPr>
        <p:spPr>
          <a:xfrm>
            <a:off x="7387114" y="6881004"/>
            <a:ext cx="684752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Tasks, games, and educational activities.</a:t>
            </a:r>
            <a:endParaRPr lang="en-US" dirty="0"/>
          </a:p>
        </p:txBody>
      </p:sp>
      <p:pic>
        <p:nvPicPr>
          <p:cNvPr id="42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5989" y="7250314"/>
            <a:ext cx="283488" cy="283488"/>
          </a:xfrm>
          <a:prstGeom prst="rect">
            <a:avLst/>
          </a:prstGeom>
        </p:spPr>
      </p:pic>
      <p:sp>
        <p:nvSpPr>
          <p:cNvPr id="43" name="Text 33"/>
          <p:cNvSpPr/>
          <p:nvPr/>
        </p:nvSpPr>
        <p:spPr>
          <a:xfrm>
            <a:off x="407304" y="759750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Marketplace</a:t>
            </a:r>
            <a:endParaRPr lang="en-US" sz="2000" dirty="0"/>
          </a:p>
        </p:txBody>
      </p:sp>
      <p:sp>
        <p:nvSpPr>
          <p:cNvPr id="44" name="Text 34"/>
          <p:cNvSpPr/>
          <p:nvPr/>
        </p:nvSpPr>
        <p:spPr>
          <a:xfrm>
            <a:off x="393353" y="7802523"/>
            <a:ext cx="684752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Share creations, earn points &amp; rewards.</a:t>
            </a:r>
            <a:endParaRPr lang="en-US" dirty="0"/>
          </a:p>
        </p:txBody>
      </p:sp>
      <p:sp>
        <p:nvSpPr>
          <p:cNvPr id="46" name="Text 35"/>
          <p:cNvSpPr/>
          <p:nvPr/>
        </p:nvSpPr>
        <p:spPr>
          <a:xfrm>
            <a:off x="7386042" y="798397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endParaRPr lang="en-US" sz="1100" dirty="0"/>
          </a:p>
        </p:txBody>
      </p:sp>
      <p:sp>
        <p:nvSpPr>
          <p:cNvPr id="47" name="Text 36"/>
          <p:cNvSpPr/>
          <p:nvPr/>
        </p:nvSpPr>
        <p:spPr>
          <a:xfrm>
            <a:off x="7386042" y="8229124"/>
            <a:ext cx="684752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</p:txBody>
      </p:sp>
      <p:sp>
        <p:nvSpPr>
          <p:cNvPr id="49" name="Text 37"/>
          <p:cNvSpPr/>
          <p:nvPr/>
        </p:nvSpPr>
        <p:spPr>
          <a:xfrm>
            <a:off x="396835" y="906256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endParaRPr lang="en-US" sz="1100" dirty="0"/>
          </a:p>
        </p:txBody>
      </p:sp>
      <p:sp>
        <p:nvSpPr>
          <p:cNvPr id="50" name="Text 38"/>
          <p:cNvSpPr/>
          <p:nvPr/>
        </p:nvSpPr>
        <p:spPr>
          <a:xfrm>
            <a:off x="396835" y="9307711"/>
            <a:ext cx="684752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</p:txBody>
      </p:sp>
      <p:pic>
        <p:nvPicPr>
          <p:cNvPr id="51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7199" y="7207963"/>
            <a:ext cx="283488" cy="283488"/>
          </a:xfrm>
          <a:prstGeom prst="rect">
            <a:avLst/>
          </a:prstGeom>
        </p:spPr>
      </p:pic>
      <p:sp>
        <p:nvSpPr>
          <p:cNvPr id="52" name="Text 39"/>
          <p:cNvSpPr/>
          <p:nvPr/>
        </p:nvSpPr>
        <p:spPr>
          <a:xfrm>
            <a:off x="7392358" y="7586933"/>
            <a:ext cx="196417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Safety &amp; Moderation Module</a:t>
            </a:r>
            <a:endParaRPr lang="en-US" sz="2000" dirty="0"/>
          </a:p>
        </p:txBody>
      </p:sp>
      <p:sp>
        <p:nvSpPr>
          <p:cNvPr id="53" name="Text 40"/>
          <p:cNvSpPr/>
          <p:nvPr/>
        </p:nvSpPr>
        <p:spPr>
          <a:xfrm>
            <a:off x="7386041" y="7776849"/>
            <a:ext cx="684752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+ human moderation to keep content safe.</a:t>
            </a:r>
            <a:endParaRPr lang="en-US" dirty="0"/>
          </a:p>
        </p:txBody>
      </p:sp>
      <p:pic>
        <p:nvPicPr>
          <p:cNvPr id="45" name="Picture 44" descr="A blue and orange logo&#10;&#10;AI-generated content may be incorrect.">
            <a:extLst>
              <a:ext uri="{FF2B5EF4-FFF2-40B4-BE49-F238E27FC236}">
                <a16:creationId xmlns:a16="http://schemas.microsoft.com/office/drawing/2014/main" id="{5D86C50F-3CB3-0586-A549-F2B28412D3E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23332" y="7147257"/>
            <a:ext cx="2223355" cy="10024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21">
            <a:extLst>
              <a:ext uri="{FF2B5EF4-FFF2-40B4-BE49-F238E27FC236}">
                <a16:creationId xmlns:a16="http://schemas.microsoft.com/office/drawing/2014/main" id="{9BF6F616-0D12-0E83-83C0-4A77D9277A3B}"/>
              </a:ext>
            </a:extLst>
          </p:cNvPr>
          <p:cNvSpPr/>
          <p:nvPr/>
        </p:nvSpPr>
        <p:spPr>
          <a:xfrm>
            <a:off x="74863" y="5252324"/>
            <a:ext cx="3685768" cy="582245"/>
          </a:xfrm>
          <a:prstGeom prst="roundRect">
            <a:avLst>
              <a:gd name="adj" fmla="val 6966"/>
            </a:avLst>
          </a:prstGeom>
          <a:solidFill>
            <a:srgbClr val="FFFFFF"/>
          </a:solidFill>
          <a:ln w="15240">
            <a:solidFill>
              <a:srgbClr val="4950B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3" name="Text 31"/>
          <p:cNvSpPr/>
          <p:nvPr/>
        </p:nvSpPr>
        <p:spPr>
          <a:xfrm>
            <a:off x="299959" y="536501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Version Control</a:t>
            </a:r>
            <a:endParaRPr lang="en-US" dirty="0"/>
          </a:p>
        </p:txBody>
      </p:sp>
      <p:sp>
        <p:nvSpPr>
          <p:cNvPr id="48" name="Shape 21">
            <a:extLst>
              <a:ext uri="{FF2B5EF4-FFF2-40B4-BE49-F238E27FC236}">
                <a16:creationId xmlns:a16="http://schemas.microsoft.com/office/drawing/2014/main" id="{D330D8AF-F910-402E-8077-476BF91C893E}"/>
              </a:ext>
            </a:extLst>
          </p:cNvPr>
          <p:cNvSpPr/>
          <p:nvPr/>
        </p:nvSpPr>
        <p:spPr>
          <a:xfrm>
            <a:off x="74863" y="4663555"/>
            <a:ext cx="3685768" cy="582244"/>
          </a:xfrm>
          <a:prstGeom prst="roundRect">
            <a:avLst>
              <a:gd name="adj" fmla="val 6966"/>
            </a:avLst>
          </a:prstGeom>
          <a:solidFill>
            <a:srgbClr val="FFFFFF"/>
          </a:solidFill>
          <a:ln w="15240">
            <a:solidFill>
              <a:srgbClr val="4950B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0" name="Text 28"/>
          <p:cNvSpPr/>
          <p:nvPr/>
        </p:nvSpPr>
        <p:spPr>
          <a:xfrm>
            <a:off x="294322" y="487924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Testing</a:t>
            </a:r>
            <a:endParaRPr lang="en-US" dirty="0"/>
          </a:p>
        </p:txBody>
      </p:sp>
      <p:sp>
        <p:nvSpPr>
          <p:cNvPr id="47" name="Shape 21">
            <a:extLst>
              <a:ext uri="{FF2B5EF4-FFF2-40B4-BE49-F238E27FC236}">
                <a16:creationId xmlns:a16="http://schemas.microsoft.com/office/drawing/2014/main" id="{B1129782-C840-8D21-E440-748973854AAC}"/>
              </a:ext>
            </a:extLst>
          </p:cNvPr>
          <p:cNvSpPr/>
          <p:nvPr/>
        </p:nvSpPr>
        <p:spPr>
          <a:xfrm>
            <a:off x="74863" y="4162446"/>
            <a:ext cx="3685768" cy="494583"/>
          </a:xfrm>
          <a:prstGeom prst="roundRect">
            <a:avLst>
              <a:gd name="adj" fmla="val 6966"/>
            </a:avLst>
          </a:prstGeom>
          <a:solidFill>
            <a:srgbClr val="FFFFFF"/>
          </a:solidFill>
          <a:ln w="15240">
            <a:solidFill>
              <a:srgbClr val="4950B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6" name="Shape 21">
            <a:extLst>
              <a:ext uri="{FF2B5EF4-FFF2-40B4-BE49-F238E27FC236}">
                <a16:creationId xmlns:a16="http://schemas.microsoft.com/office/drawing/2014/main" id="{D0C9FC60-A352-C99F-3555-60CD4C71F235}"/>
              </a:ext>
            </a:extLst>
          </p:cNvPr>
          <p:cNvSpPr/>
          <p:nvPr/>
        </p:nvSpPr>
        <p:spPr>
          <a:xfrm>
            <a:off x="74863" y="3533789"/>
            <a:ext cx="3685768" cy="622131"/>
          </a:xfrm>
          <a:prstGeom prst="roundRect">
            <a:avLst>
              <a:gd name="adj" fmla="val 6966"/>
            </a:avLst>
          </a:prstGeom>
          <a:solidFill>
            <a:srgbClr val="FFFFFF"/>
          </a:solidFill>
          <a:ln w="15240">
            <a:solidFill>
              <a:srgbClr val="4950B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3" name="Shape 21"/>
          <p:cNvSpPr/>
          <p:nvPr/>
        </p:nvSpPr>
        <p:spPr>
          <a:xfrm>
            <a:off x="74863" y="3009558"/>
            <a:ext cx="3685768" cy="517705"/>
          </a:xfrm>
          <a:prstGeom prst="roundRect">
            <a:avLst>
              <a:gd name="adj" fmla="val 6966"/>
            </a:avLst>
          </a:prstGeom>
          <a:solidFill>
            <a:srgbClr val="FFFFFF"/>
          </a:solidFill>
          <a:ln w="15240">
            <a:solidFill>
              <a:srgbClr val="4950B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" name="Text 0"/>
          <p:cNvSpPr/>
          <p:nvPr/>
        </p:nvSpPr>
        <p:spPr>
          <a:xfrm>
            <a:off x="184334" y="22720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05.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7927" y="6607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Methodology: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87431" y="1158336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Agile Methodology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77927" y="1515757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Agile focuses on flexibility, collaboration, and continuous improvement. It delivers working features in short cycles.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3306247" y="277308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Plan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681590" y="2978267"/>
            <a:ext cx="432696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4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Sprint planning</a:t>
            </a:r>
            <a:endParaRPr lang="en-US" sz="14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826" y="1818323"/>
            <a:ext cx="4842748" cy="4842748"/>
          </a:xfrm>
          <a:prstGeom prst="rect">
            <a:avLst/>
          </a:prstGeom>
        </p:spPr>
      </p:pic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0816" y="2916376"/>
            <a:ext cx="169664" cy="21205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9906595" y="235541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Build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9906595" y="2600563"/>
            <a:ext cx="432696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 development</a:t>
            </a:r>
            <a:endParaRPr lang="en-US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3826" y="1818323"/>
            <a:ext cx="4842748" cy="4842748"/>
          </a:xfrm>
          <a:prstGeom prst="rect">
            <a:avLst/>
          </a:prstGeom>
        </p:spPr>
      </p:pic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3443" y="2635627"/>
            <a:ext cx="169664" cy="21205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963388" y="402633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Test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9963388" y="4271486"/>
            <a:ext cx="427017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Quality assurance</a:t>
            </a:r>
            <a:endParaRPr lang="en-US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3826" y="1818323"/>
            <a:ext cx="4842748" cy="4842748"/>
          </a:xfrm>
          <a:prstGeom prst="rect">
            <a:avLst/>
          </a:prstGeom>
        </p:spPr>
      </p:pic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9981" y="4425017"/>
            <a:ext cx="169664" cy="212050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9906595" y="5697260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Release</a:t>
            </a:r>
            <a:endParaRPr lang="en-US" sz="2000" dirty="0"/>
          </a:p>
        </p:txBody>
      </p:sp>
      <p:sp>
        <p:nvSpPr>
          <p:cNvPr id="19" name="Text 11"/>
          <p:cNvSpPr/>
          <p:nvPr/>
        </p:nvSpPr>
        <p:spPr>
          <a:xfrm>
            <a:off x="9906595" y="5942409"/>
            <a:ext cx="432696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 deployment</a:t>
            </a:r>
            <a:endParaRPr lang="en-US" dirty="0"/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3826" y="1818323"/>
            <a:ext cx="4842748" cy="4842748"/>
          </a:xfrm>
          <a:prstGeom prst="rect">
            <a:avLst/>
          </a:prstGeom>
        </p:spPr>
      </p:pic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9088" y="5811619"/>
            <a:ext cx="169664" cy="212050"/>
          </a:xfrm>
          <a:prstGeom prst="rect">
            <a:avLst/>
          </a:prstGeom>
        </p:spPr>
      </p:pic>
      <p:sp>
        <p:nvSpPr>
          <p:cNvPr id="22" name="Text 12"/>
          <p:cNvSpPr/>
          <p:nvPr/>
        </p:nvSpPr>
        <p:spPr>
          <a:xfrm>
            <a:off x="3306247" y="527946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Review</a:t>
            </a:r>
            <a:endParaRPr lang="en-US" sz="2000" dirty="0"/>
          </a:p>
        </p:txBody>
      </p:sp>
      <p:sp>
        <p:nvSpPr>
          <p:cNvPr id="23" name="Text 13"/>
          <p:cNvSpPr/>
          <p:nvPr/>
        </p:nvSpPr>
        <p:spPr>
          <a:xfrm>
            <a:off x="935272" y="5536562"/>
            <a:ext cx="432696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4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Sprint retrospective</a:t>
            </a:r>
            <a:endParaRPr lang="en-US" sz="1400" dirty="0"/>
          </a:p>
        </p:txBody>
      </p:sp>
      <p:pic>
        <p:nvPicPr>
          <p:cNvPr id="24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93826" y="1818323"/>
            <a:ext cx="4842748" cy="4842748"/>
          </a:xfrm>
          <a:prstGeom prst="rect">
            <a:avLst/>
          </a:prstGeom>
        </p:spPr>
      </p:pic>
      <p:pic>
        <p:nvPicPr>
          <p:cNvPr id="25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08154" y="4879241"/>
            <a:ext cx="169664" cy="212050"/>
          </a:xfrm>
          <a:prstGeom prst="rect">
            <a:avLst/>
          </a:prstGeom>
        </p:spPr>
      </p:pic>
      <p:sp>
        <p:nvSpPr>
          <p:cNvPr id="26" name="Text 14"/>
          <p:cNvSpPr/>
          <p:nvPr/>
        </p:nvSpPr>
        <p:spPr>
          <a:xfrm>
            <a:off x="77927" y="1849626"/>
            <a:ext cx="2937748" cy="406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u="sng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Tools &amp; Technologies</a:t>
            </a:r>
            <a:endParaRPr lang="en-US" sz="3200" u="sng" dirty="0"/>
          </a:p>
        </p:txBody>
      </p:sp>
      <p:sp>
        <p:nvSpPr>
          <p:cNvPr id="27" name="Shape 15"/>
          <p:cNvSpPr/>
          <p:nvPr/>
        </p:nvSpPr>
        <p:spPr>
          <a:xfrm flipV="1">
            <a:off x="74863" y="2370185"/>
            <a:ext cx="3685768" cy="635030"/>
          </a:xfrm>
          <a:prstGeom prst="roundRect">
            <a:avLst>
              <a:gd name="adj" fmla="val 6966"/>
            </a:avLst>
          </a:prstGeom>
          <a:solidFill>
            <a:srgbClr val="FFFFFF"/>
          </a:solidFill>
          <a:ln w="15240">
            <a:solidFill>
              <a:srgbClr val="4950BC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28" name="Text 16"/>
          <p:cNvSpPr/>
          <p:nvPr/>
        </p:nvSpPr>
        <p:spPr>
          <a:xfrm>
            <a:off x="294322" y="2501265"/>
            <a:ext cx="143708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Management</a:t>
            </a:r>
            <a:endParaRPr lang="en-US" dirty="0"/>
          </a:p>
        </p:txBody>
      </p:sp>
      <p:sp>
        <p:nvSpPr>
          <p:cNvPr id="29" name="Text 17"/>
          <p:cNvSpPr/>
          <p:nvPr/>
        </p:nvSpPr>
        <p:spPr>
          <a:xfrm>
            <a:off x="294322" y="2713035"/>
            <a:ext cx="2326529" cy="203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Jira / Trello for sprint planning and task tracking</a:t>
            </a:r>
            <a:endParaRPr lang="en-US" sz="1400" dirty="0"/>
          </a:p>
        </p:txBody>
      </p:sp>
      <p:sp>
        <p:nvSpPr>
          <p:cNvPr id="31" name="Text 19"/>
          <p:cNvSpPr/>
          <p:nvPr/>
        </p:nvSpPr>
        <p:spPr>
          <a:xfrm>
            <a:off x="294322" y="314987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Collaboration</a:t>
            </a:r>
            <a:endParaRPr lang="en-US" dirty="0"/>
          </a:p>
        </p:txBody>
      </p:sp>
      <p:sp>
        <p:nvSpPr>
          <p:cNvPr id="32" name="Text 20"/>
          <p:cNvSpPr/>
          <p:nvPr/>
        </p:nvSpPr>
        <p:spPr>
          <a:xfrm>
            <a:off x="294322" y="3295866"/>
            <a:ext cx="6604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Slack  Microsoft Teams for team communication</a:t>
            </a:r>
            <a:endParaRPr lang="en-US" sz="1400" dirty="0"/>
          </a:p>
        </p:txBody>
      </p:sp>
      <p:sp>
        <p:nvSpPr>
          <p:cNvPr id="34" name="Text 22"/>
          <p:cNvSpPr/>
          <p:nvPr/>
        </p:nvSpPr>
        <p:spPr>
          <a:xfrm>
            <a:off x="294322" y="373335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Development</a:t>
            </a:r>
            <a:endParaRPr lang="en-US" dirty="0"/>
          </a:p>
        </p:txBody>
      </p:sp>
      <p:sp>
        <p:nvSpPr>
          <p:cNvPr id="35" name="Text 23"/>
          <p:cNvSpPr/>
          <p:nvPr/>
        </p:nvSpPr>
        <p:spPr>
          <a:xfrm>
            <a:off x="294322" y="3887775"/>
            <a:ext cx="6604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 (frontend), Node.js (backend)</a:t>
            </a:r>
            <a:endParaRPr lang="en-US" sz="1400" dirty="0"/>
          </a:p>
        </p:txBody>
      </p:sp>
      <p:sp>
        <p:nvSpPr>
          <p:cNvPr id="37" name="Text 25"/>
          <p:cNvSpPr/>
          <p:nvPr/>
        </p:nvSpPr>
        <p:spPr>
          <a:xfrm>
            <a:off x="294322" y="4270060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Database</a:t>
            </a:r>
            <a:endParaRPr lang="en-US" dirty="0"/>
          </a:p>
        </p:txBody>
      </p:sp>
      <p:sp>
        <p:nvSpPr>
          <p:cNvPr id="38" name="Text 26"/>
          <p:cNvSpPr/>
          <p:nvPr/>
        </p:nvSpPr>
        <p:spPr>
          <a:xfrm>
            <a:off x="294322" y="4455616"/>
            <a:ext cx="6604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MongoDB / Firebase for secure data storage</a:t>
            </a:r>
            <a:endParaRPr lang="en-US" sz="1400" dirty="0"/>
          </a:p>
        </p:txBody>
      </p:sp>
      <p:sp>
        <p:nvSpPr>
          <p:cNvPr id="41" name="Text 29"/>
          <p:cNvSpPr/>
          <p:nvPr/>
        </p:nvSpPr>
        <p:spPr>
          <a:xfrm>
            <a:off x="294322" y="5060749"/>
            <a:ext cx="6604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Selenium / Jest for automated testing</a:t>
            </a:r>
            <a:endParaRPr lang="en-US" sz="1400" dirty="0"/>
          </a:p>
        </p:txBody>
      </p:sp>
      <p:sp>
        <p:nvSpPr>
          <p:cNvPr id="44" name="Text 32"/>
          <p:cNvSpPr/>
          <p:nvPr/>
        </p:nvSpPr>
        <p:spPr>
          <a:xfrm>
            <a:off x="292839" y="5621869"/>
            <a:ext cx="6604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 &amp; GitHub for code management</a:t>
            </a:r>
            <a:endParaRPr lang="en-US" sz="1400" dirty="0"/>
          </a:p>
        </p:txBody>
      </p:sp>
      <p:sp>
        <p:nvSpPr>
          <p:cNvPr id="45" name="Text 33"/>
          <p:cNvSpPr/>
          <p:nvPr/>
        </p:nvSpPr>
        <p:spPr>
          <a:xfrm>
            <a:off x="396835" y="9760982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</p:txBody>
      </p:sp>
      <p:pic>
        <p:nvPicPr>
          <p:cNvPr id="30" name="Picture 29" descr="A blue and orange logo&#10;&#10;AI-generated content may be incorrect.">
            <a:extLst>
              <a:ext uri="{FF2B5EF4-FFF2-40B4-BE49-F238E27FC236}">
                <a16:creationId xmlns:a16="http://schemas.microsoft.com/office/drawing/2014/main" id="{7D7EDAF7-F03B-695A-B6F6-AE53FAC59A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323332" y="7147257"/>
            <a:ext cx="2223355" cy="10024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3641" y="560308"/>
            <a:ext cx="1977390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06.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542210" y="1029483"/>
            <a:ext cx="3954780" cy="494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200" b="1" u="sng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Timeline</a:t>
            </a:r>
            <a:endParaRPr lang="en-US" sz="3200" u="sng" dirty="0"/>
          </a:p>
        </p:txBody>
      </p:sp>
      <p:sp>
        <p:nvSpPr>
          <p:cNvPr id="4" name="Text 2"/>
          <p:cNvSpPr/>
          <p:nvPr/>
        </p:nvSpPr>
        <p:spPr>
          <a:xfrm>
            <a:off x="542210" y="1547990"/>
            <a:ext cx="13523119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 a visual representation of the project schedule, including major milestones and deadlines.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a Gantt chart or similar diagram to show the project's timeline.</a:t>
            </a:r>
            <a:endParaRPr lang="en-US" sz="2400" dirty="0"/>
          </a:p>
        </p:txBody>
      </p:sp>
      <p:sp>
        <p:nvSpPr>
          <p:cNvPr id="5" name="Shape 3"/>
          <p:cNvSpPr/>
          <p:nvPr/>
        </p:nvSpPr>
        <p:spPr>
          <a:xfrm>
            <a:off x="7303770" y="2128123"/>
            <a:ext cx="22860" cy="5541169"/>
          </a:xfrm>
          <a:prstGeom prst="roundRect">
            <a:avLst>
              <a:gd name="adj" fmla="val 290642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4"/>
          <p:cNvSpPr/>
          <p:nvPr/>
        </p:nvSpPr>
        <p:spPr>
          <a:xfrm>
            <a:off x="6685657" y="2294573"/>
            <a:ext cx="474464" cy="22860"/>
          </a:xfrm>
          <a:prstGeom prst="roundRect">
            <a:avLst>
              <a:gd name="adj" fmla="val 290642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5"/>
          <p:cNvSpPr/>
          <p:nvPr/>
        </p:nvSpPr>
        <p:spPr>
          <a:xfrm>
            <a:off x="7137261" y="2128123"/>
            <a:ext cx="355878" cy="355878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7196554" y="2157710"/>
            <a:ext cx="237173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4546878" y="2182416"/>
            <a:ext cx="1977390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Planning</a:t>
            </a:r>
            <a:endParaRPr lang="en-US" sz="2800" dirty="0"/>
          </a:p>
        </p:txBody>
      </p:sp>
      <p:sp>
        <p:nvSpPr>
          <p:cNvPr id="10" name="Text 8"/>
          <p:cNvSpPr/>
          <p:nvPr/>
        </p:nvSpPr>
        <p:spPr>
          <a:xfrm>
            <a:off x="553641" y="2524482"/>
            <a:ext cx="5970627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Requirements gathering and project setup</a:t>
            </a:r>
            <a:endParaRPr lang="en-US" sz="2000" dirty="0"/>
          </a:p>
        </p:txBody>
      </p:sp>
      <p:sp>
        <p:nvSpPr>
          <p:cNvPr id="11" name="Shape 9"/>
          <p:cNvSpPr/>
          <p:nvPr/>
        </p:nvSpPr>
        <p:spPr>
          <a:xfrm>
            <a:off x="7470279" y="3243620"/>
            <a:ext cx="474464" cy="22860"/>
          </a:xfrm>
          <a:prstGeom prst="roundRect">
            <a:avLst>
              <a:gd name="adj" fmla="val 290642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10"/>
          <p:cNvSpPr/>
          <p:nvPr/>
        </p:nvSpPr>
        <p:spPr>
          <a:xfrm>
            <a:off x="7137261" y="3077170"/>
            <a:ext cx="355878" cy="355878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7196554" y="3106757"/>
            <a:ext cx="237173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8106132" y="3131463"/>
            <a:ext cx="1977390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Design</a:t>
            </a:r>
            <a:endParaRPr lang="en-US" sz="2800" dirty="0"/>
          </a:p>
        </p:txBody>
      </p:sp>
      <p:sp>
        <p:nvSpPr>
          <p:cNvPr id="15" name="Text 13"/>
          <p:cNvSpPr/>
          <p:nvPr/>
        </p:nvSpPr>
        <p:spPr>
          <a:xfrm>
            <a:off x="8106132" y="3473529"/>
            <a:ext cx="5970627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UI/UX design and prototyping</a:t>
            </a:r>
            <a:endParaRPr lang="en-US" sz="2000" dirty="0"/>
          </a:p>
        </p:txBody>
      </p:sp>
      <p:sp>
        <p:nvSpPr>
          <p:cNvPr id="16" name="Shape 14"/>
          <p:cNvSpPr/>
          <p:nvPr/>
        </p:nvSpPr>
        <p:spPr>
          <a:xfrm>
            <a:off x="6685657" y="4061698"/>
            <a:ext cx="474464" cy="22860"/>
          </a:xfrm>
          <a:prstGeom prst="roundRect">
            <a:avLst>
              <a:gd name="adj" fmla="val 290642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5"/>
          <p:cNvSpPr/>
          <p:nvPr/>
        </p:nvSpPr>
        <p:spPr>
          <a:xfrm>
            <a:off x="7137261" y="3895249"/>
            <a:ext cx="355878" cy="355878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8" name="Text 16"/>
          <p:cNvSpPr/>
          <p:nvPr/>
        </p:nvSpPr>
        <p:spPr>
          <a:xfrm>
            <a:off x="7196554" y="3924836"/>
            <a:ext cx="237173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4546878" y="3949541"/>
            <a:ext cx="1977390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Development</a:t>
            </a:r>
            <a:endParaRPr lang="en-US" sz="2800" dirty="0"/>
          </a:p>
        </p:txBody>
      </p:sp>
      <p:sp>
        <p:nvSpPr>
          <p:cNvPr id="20" name="Text 18"/>
          <p:cNvSpPr/>
          <p:nvPr/>
        </p:nvSpPr>
        <p:spPr>
          <a:xfrm>
            <a:off x="553641" y="4291608"/>
            <a:ext cx="5970627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features implementation</a:t>
            </a:r>
            <a:endParaRPr lang="en-US" sz="2000" dirty="0"/>
          </a:p>
        </p:txBody>
      </p:sp>
      <p:sp>
        <p:nvSpPr>
          <p:cNvPr id="21" name="Shape 19"/>
          <p:cNvSpPr/>
          <p:nvPr/>
        </p:nvSpPr>
        <p:spPr>
          <a:xfrm>
            <a:off x="7470279" y="4879777"/>
            <a:ext cx="474464" cy="22860"/>
          </a:xfrm>
          <a:prstGeom prst="roundRect">
            <a:avLst>
              <a:gd name="adj" fmla="val 290642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Shape 20"/>
          <p:cNvSpPr/>
          <p:nvPr/>
        </p:nvSpPr>
        <p:spPr>
          <a:xfrm>
            <a:off x="7137261" y="4713327"/>
            <a:ext cx="355878" cy="355878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3" name="Text 21"/>
          <p:cNvSpPr/>
          <p:nvPr/>
        </p:nvSpPr>
        <p:spPr>
          <a:xfrm>
            <a:off x="7196554" y="4742914"/>
            <a:ext cx="237173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1850" dirty="0"/>
          </a:p>
        </p:txBody>
      </p:sp>
      <p:sp>
        <p:nvSpPr>
          <p:cNvPr id="24" name="Text 22"/>
          <p:cNvSpPr/>
          <p:nvPr/>
        </p:nvSpPr>
        <p:spPr>
          <a:xfrm>
            <a:off x="8106132" y="4767620"/>
            <a:ext cx="1977390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Testing</a:t>
            </a:r>
            <a:endParaRPr lang="en-US" sz="2800" dirty="0"/>
          </a:p>
        </p:txBody>
      </p:sp>
      <p:sp>
        <p:nvSpPr>
          <p:cNvPr id="25" name="Text 23"/>
          <p:cNvSpPr/>
          <p:nvPr/>
        </p:nvSpPr>
        <p:spPr>
          <a:xfrm>
            <a:off x="8106132" y="5109686"/>
            <a:ext cx="5970627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QA and user acceptance testing</a:t>
            </a:r>
            <a:endParaRPr lang="en-US" sz="2000" dirty="0"/>
          </a:p>
        </p:txBody>
      </p:sp>
      <p:sp>
        <p:nvSpPr>
          <p:cNvPr id="26" name="Shape 24"/>
          <p:cNvSpPr/>
          <p:nvPr/>
        </p:nvSpPr>
        <p:spPr>
          <a:xfrm>
            <a:off x="6685657" y="5697855"/>
            <a:ext cx="474464" cy="22860"/>
          </a:xfrm>
          <a:prstGeom prst="roundRect">
            <a:avLst>
              <a:gd name="adj" fmla="val 290642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7" name="Shape 25"/>
          <p:cNvSpPr/>
          <p:nvPr/>
        </p:nvSpPr>
        <p:spPr>
          <a:xfrm>
            <a:off x="7137261" y="5531406"/>
            <a:ext cx="355878" cy="355878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8" name="Text 26"/>
          <p:cNvSpPr/>
          <p:nvPr/>
        </p:nvSpPr>
        <p:spPr>
          <a:xfrm>
            <a:off x="7196554" y="5560993"/>
            <a:ext cx="237173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endParaRPr lang="en-US" sz="1850" dirty="0"/>
          </a:p>
        </p:txBody>
      </p:sp>
      <p:sp>
        <p:nvSpPr>
          <p:cNvPr id="29" name="Text 27"/>
          <p:cNvSpPr/>
          <p:nvPr/>
        </p:nvSpPr>
        <p:spPr>
          <a:xfrm>
            <a:off x="4546878" y="5585698"/>
            <a:ext cx="1977390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Launch</a:t>
            </a:r>
            <a:endParaRPr lang="en-US" sz="2800" dirty="0"/>
          </a:p>
        </p:txBody>
      </p:sp>
      <p:sp>
        <p:nvSpPr>
          <p:cNvPr id="30" name="Text 28"/>
          <p:cNvSpPr/>
          <p:nvPr/>
        </p:nvSpPr>
        <p:spPr>
          <a:xfrm>
            <a:off x="553641" y="5927765"/>
            <a:ext cx="5970627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Deployment and marketing</a:t>
            </a:r>
            <a:endParaRPr lang="en-US" sz="2000" dirty="0"/>
          </a:p>
        </p:txBody>
      </p:sp>
      <p:sp>
        <p:nvSpPr>
          <p:cNvPr id="31" name="Shape 29"/>
          <p:cNvSpPr/>
          <p:nvPr/>
        </p:nvSpPr>
        <p:spPr>
          <a:xfrm>
            <a:off x="7470279" y="6515933"/>
            <a:ext cx="474464" cy="22860"/>
          </a:xfrm>
          <a:prstGeom prst="roundRect">
            <a:avLst>
              <a:gd name="adj" fmla="val 290642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2" name="Shape 30"/>
          <p:cNvSpPr/>
          <p:nvPr/>
        </p:nvSpPr>
        <p:spPr>
          <a:xfrm>
            <a:off x="7137261" y="6349484"/>
            <a:ext cx="355878" cy="355878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3" name="Text 31"/>
          <p:cNvSpPr/>
          <p:nvPr/>
        </p:nvSpPr>
        <p:spPr>
          <a:xfrm>
            <a:off x="7196554" y="6379071"/>
            <a:ext cx="237173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6</a:t>
            </a:r>
            <a:endParaRPr lang="en-US" sz="1850" dirty="0"/>
          </a:p>
        </p:txBody>
      </p:sp>
      <p:sp>
        <p:nvSpPr>
          <p:cNvPr id="34" name="Text 32"/>
          <p:cNvSpPr/>
          <p:nvPr/>
        </p:nvSpPr>
        <p:spPr>
          <a:xfrm>
            <a:off x="8106132" y="6403777"/>
            <a:ext cx="1977390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Maintenance</a:t>
            </a:r>
            <a:endParaRPr lang="en-US" sz="2800" dirty="0"/>
          </a:p>
        </p:txBody>
      </p:sp>
      <p:sp>
        <p:nvSpPr>
          <p:cNvPr id="35" name="Text 33"/>
          <p:cNvSpPr/>
          <p:nvPr/>
        </p:nvSpPr>
        <p:spPr>
          <a:xfrm>
            <a:off x="8106132" y="6745843"/>
            <a:ext cx="5970627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Ongoing support and updates</a:t>
            </a:r>
            <a:endParaRPr lang="en-US" sz="2000" dirty="0"/>
          </a:p>
        </p:txBody>
      </p:sp>
      <p:pic>
        <p:nvPicPr>
          <p:cNvPr id="36" name="Picture 35" descr="A blue and orange logo&#10;&#10;AI-generated content may be incorrect.">
            <a:extLst>
              <a:ext uri="{FF2B5EF4-FFF2-40B4-BE49-F238E27FC236}">
                <a16:creationId xmlns:a16="http://schemas.microsoft.com/office/drawing/2014/main" id="{B4DBDB59-1F95-FA1D-BBB8-98BA1C7B7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3332" y="7147257"/>
            <a:ext cx="2223355" cy="10024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73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07.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93790" y="25385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Outcome: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793790" y="35874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205526"/>
            <a:ext cx="566976" cy="56697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5055989"/>
            <a:ext cx="36142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Published Research Paper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554640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Disseminate findings and contribute to academic knowledge.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4205526"/>
            <a:ext cx="566976" cy="56697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35893" y="5055989"/>
            <a:ext cx="31027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Functional Application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554640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 a working web or mobile application.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4205526"/>
            <a:ext cx="566976" cy="56697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677995" y="5055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Secured Patent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9677995" y="554640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Protect intellectual property and innovation.</a:t>
            </a:r>
            <a:endParaRPr lang="en-US" sz="1750" dirty="0"/>
          </a:p>
        </p:txBody>
      </p:sp>
      <p:pic>
        <p:nvPicPr>
          <p:cNvPr id="14" name="Picture 13" descr="A blue and orange logo&#10;&#10;AI-generated content may be incorrect.">
            <a:extLst>
              <a:ext uri="{FF2B5EF4-FFF2-40B4-BE49-F238E27FC236}">
                <a16:creationId xmlns:a16="http://schemas.microsoft.com/office/drawing/2014/main" id="{F194965A-EDC2-C00C-56DE-F1F6806565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23332" y="7147257"/>
            <a:ext cx="2223355" cy="10024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812</Words>
  <Application>Microsoft Office PowerPoint</Application>
  <PresentationFormat>Custom</PresentationFormat>
  <Paragraphs>154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Inter</vt:lpstr>
      <vt:lpstr>Inter 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Ved Teotia</dc:creator>
  <cp:lastModifiedBy>Tarun kumar</cp:lastModifiedBy>
  <cp:revision>5</cp:revision>
  <dcterms:created xsi:type="dcterms:W3CDTF">2025-08-24T21:38:36Z</dcterms:created>
  <dcterms:modified xsi:type="dcterms:W3CDTF">2025-09-04T06:09:52Z</dcterms:modified>
</cp:coreProperties>
</file>